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3" r:id="rId8"/>
    <p:sldId id="274" r:id="rId9"/>
    <p:sldId id="275" r:id="rId10"/>
    <p:sldId id="267" r:id="rId11"/>
  </p:sldIdLst>
  <p:sldSz cx="9144000" cy="6858000" type="screen4x3"/>
  <p:notesSz cx="6858000" cy="9144000"/>
  <p:embeddedFontLst>
    <p:embeddedFont>
      <p:font typeface="Twinkl" pitchFamily="2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D183"/>
    <a:srgbClr val="F9B000"/>
    <a:srgbClr val="8ACBC1"/>
    <a:srgbClr val="31B7BC"/>
    <a:srgbClr val="F9BD95"/>
    <a:srgbClr val="FAB000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2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954" y="102"/>
      </p:cViewPr>
      <p:guideLst>
        <p:guide orient="horz" pos="2160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BA96AE0-7235-4C73-972E-DBE50D2823CA}"/>
              </a:ext>
            </a:extLst>
          </p:cNvPr>
          <p:cNvSpPr/>
          <p:nvPr/>
        </p:nvSpPr>
        <p:spPr>
          <a:xfrm>
            <a:off x="-1048624" y="268448"/>
            <a:ext cx="6107185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46806" y="306559"/>
            <a:ext cx="4341305" cy="720731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First Emperor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FFBFC34-4434-4219-BEEF-EEC30881EABD}"/>
              </a:ext>
            </a:extLst>
          </p:cNvPr>
          <p:cNvGrpSpPr/>
          <p:nvPr/>
        </p:nvGrpSpPr>
        <p:grpSpPr>
          <a:xfrm>
            <a:off x="755650" y="5110572"/>
            <a:ext cx="7632700" cy="568537"/>
            <a:chOff x="755650" y="5722620"/>
            <a:chExt cx="7632700" cy="568537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CBF5BC0B-F1FE-482D-8FC3-C902663FC463}"/>
                </a:ext>
              </a:extLst>
            </p:cNvPr>
            <p:cNvCxnSpPr/>
            <p:nvPr/>
          </p:nvCxnSpPr>
          <p:spPr>
            <a:xfrm>
              <a:off x="755650" y="6014906"/>
              <a:ext cx="7632700" cy="0"/>
            </a:xfrm>
            <a:prstGeom prst="line">
              <a:avLst/>
            </a:prstGeom>
            <a:ln w="38100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2CD78C4-34E8-4C66-BB44-A9F0163F814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4540" y="5722620"/>
              <a:ext cx="0" cy="292286"/>
            </a:xfrm>
            <a:prstGeom prst="line">
              <a:avLst/>
            </a:prstGeom>
            <a:ln w="38100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E9AB1FF-0032-424F-ADDD-B69581D6209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74060" y="5998871"/>
              <a:ext cx="0" cy="292286"/>
            </a:xfrm>
            <a:prstGeom prst="line">
              <a:avLst/>
            </a:prstGeom>
            <a:ln w="38100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2065035-DB29-440D-84F2-28618B8D0C9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69300" y="5995194"/>
              <a:ext cx="0" cy="292286"/>
            </a:xfrm>
            <a:prstGeom prst="line">
              <a:avLst/>
            </a:prstGeom>
            <a:ln w="38100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A3D585-B6E8-4DBE-AFA3-531ED39953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32780" y="5722620"/>
              <a:ext cx="0" cy="292286"/>
            </a:xfrm>
            <a:prstGeom prst="line">
              <a:avLst/>
            </a:prstGeom>
            <a:ln w="38100">
              <a:solidFill>
                <a:srgbClr val="F9B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1st">
            <a:extLst>
              <a:ext uri="{FF2B5EF4-FFF2-40B4-BE49-F238E27FC236}">
                <a16:creationId xmlns:a16="http://schemas.microsoft.com/office/drawing/2014/main" id="{4F402209-513B-488A-A533-019928901F13}"/>
              </a:ext>
            </a:extLst>
          </p:cNvPr>
          <p:cNvSpPr/>
          <p:nvPr/>
        </p:nvSpPr>
        <p:spPr>
          <a:xfrm>
            <a:off x="638810" y="4988559"/>
            <a:ext cx="251460" cy="25146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2nd">
            <a:extLst>
              <a:ext uri="{FF2B5EF4-FFF2-40B4-BE49-F238E27FC236}">
                <a16:creationId xmlns:a16="http://schemas.microsoft.com/office/drawing/2014/main" id="{6DEA08CF-0FF6-4A23-B921-A4EBB625842A}"/>
              </a:ext>
            </a:extLst>
          </p:cNvPr>
          <p:cNvSpPr/>
          <p:nvPr/>
        </p:nvSpPr>
        <p:spPr>
          <a:xfrm>
            <a:off x="3148330" y="5568329"/>
            <a:ext cx="251460" cy="25146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3rd">
            <a:extLst>
              <a:ext uri="{FF2B5EF4-FFF2-40B4-BE49-F238E27FC236}">
                <a16:creationId xmlns:a16="http://schemas.microsoft.com/office/drawing/2014/main" id="{4CEEAC82-E366-48B1-893B-EAC9EB330F9D}"/>
              </a:ext>
            </a:extLst>
          </p:cNvPr>
          <p:cNvSpPr/>
          <p:nvPr/>
        </p:nvSpPr>
        <p:spPr>
          <a:xfrm>
            <a:off x="5601970" y="4996829"/>
            <a:ext cx="251460" cy="25146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4th">
            <a:extLst>
              <a:ext uri="{FF2B5EF4-FFF2-40B4-BE49-F238E27FC236}">
                <a16:creationId xmlns:a16="http://schemas.microsoft.com/office/drawing/2014/main" id="{28898832-3CE2-4654-B93D-92F500F6A1A7}"/>
              </a:ext>
            </a:extLst>
          </p:cNvPr>
          <p:cNvSpPr/>
          <p:nvPr/>
        </p:nvSpPr>
        <p:spPr>
          <a:xfrm>
            <a:off x="8238490" y="5545469"/>
            <a:ext cx="251460" cy="25146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9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20">
            <a:extLst>
              <a:ext uri="{FF2B5EF4-FFF2-40B4-BE49-F238E27FC236}">
                <a16:creationId xmlns:a16="http://schemas.microsoft.com/office/drawing/2014/main" id="{8FCC11AA-1547-4BE3-8E14-8C302A29B457}"/>
              </a:ext>
            </a:extLst>
          </p:cNvPr>
          <p:cNvSpPr txBox="1">
            <a:spLocks/>
          </p:cNvSpPr>
          <p:nvPr/>
        </p:nvSpPr>
        <p:spPr>
          <a:xfrm>
            <a:off x="1002408" y="6016665"/>
            <a:ext cx="7139183" cy="25146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chemeClr val="tx1"/>
                </a:solidFill>
                <a:latin typeface="+mn-lt"/>
              </a:rPr>
              <a:t>Click on the points of the timeline.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4A6629B-0E58-4D0C-9674-7908204BFC81}"/>
              </a:ext>
            </a:extLst>
          </p:cNvPr>
          <p:cNvGrpSpPr/>
          <p:nvPr/>
        </p:nvGrpSpPr>
        <p:grpSpPr>
          <a:xfrm>
            <a:off x="1722122" y="1407348"/>
            <a:ext cx="5699756" cy="3200691"/>
            <a:chOff x="1722122" y="1407348"/>
            <a:chExt cx="5699756" cy="3200691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EF832E9-4975-4783-890D-6E08A770E0AB}"/>
                </a:ext>
              </a:extLst>
            </p:cNvPr>
            <p:cNvSpPr/>
            <p:nvPr/>
          </p:nvSpPr>
          <p:spPr>
            <a:xfrm rot="21422348">
              <a:off x="1722122" y="1407348"/>
              <a:ext cx="5699756" cy="320069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2B5635C-BA28-4517-AE5F-3E7B1BA46D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91263">
              <a:off x="2770333" y="1543456"/>
              <a:ext cx="3252814" cy="1860132"/>
            </a:xfrm>
            <a:prstGeom prst="rect">
              <a:avLst/>
            </a:prstGeom>
          </p:spPr>
        </p:pic>
        <p:sp>
          <p:nvSpPr>
            <p:cNvPr id="31" name="Title 20">
              <a:extLst>
                <a:ext uri="{FF2B5EF4-FFF2-40B4-BE49-F238E27FC236}">
                  <a16:creationId xmlns:a16="http://schemas.microsoft.com/office/drawing/2014/main" id="{B1ECAA27-FF73-45E2-ADC0-CBA583A01C3B}"/>
                </a:ext>
              </a:extLst>
            </p:cNvPr>
            <p:cNvSpPr txBox="1">
              <a:spLocks/>
            </p:cNvSpPr>
            <p:nvPr/>
          </p:nvSpPr>
          <p:spPr>
            <a:xfrm rot="21400187">
              <a:off x="2068802" y="3398039"/>
              <a:ext cx="5154552" cy="860913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GB" altLang="en-US" sz="1800" b="0" dirty="0"/>
                <a:t>Qin Shi Huang ordered the construction of the Terracotta Army because he wanted to discover the secret of immortality. </a:t>
              </a:r>
            </a:p>
          </p:txBody>
        </p:sp>
      </p:grpSp>
      <p:grpSp>
        <p:nvGrpSpPr>
          <p:cNvPr id="28" name="1st cross">
            <a:extLst>
              <a:ext uri="{FF2B5EF4-FFF2-40B4-BE49-F238E27FC236}">
                <a16:creationId xmlns:a16="http://schemas.microsoft.com/office/drawing/2014/main" id="{64DEEB83-651D-4D2A-9CB1-62A9E4E2C82D}"/>
              </a:ext>
            </a:extLst>
          </p:cNvPr>
          <p:cNvGrpSpPr/>
          <p:nvPr/>
        </p:nvGrpSpPr>
        <p:grpSpPr>
          <a:xfrm>
            <a:off x="1377197" y="1375031"/>
            <a:ext cx="532130" cy="532130"/>
            <a:chOff x="1377197" y="1375031"/>
            <a:chExt cx="532130" cy="532130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52D8C573-5FF8-4C5E-BE98-D0054C54999D}"/>
                </a:ext>
              </a:extLst>
            </p:cNvPr>
            <p:cNvSpPr/>
            <p:nvPr/>
          </p:nvSpPr>
          <p:spPr>
            <a:xfrm>
              <a:off x="1377197" y="1375031"/>
              <a:ext cx="532130" cy="532130"/>
            </a:xfrm>
            <a:prstGeom prst="ellipse">
              <a:avLst/>
            </a:prstGeom>
            <a:solidFill>
              <a:srgbClr val="31B7BC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Cross 25">
              <a:extLst>
                <a:ext uri="{FF2B5EF4-FFF2-40B4-BE49-F238E27FC236}">
                  <a16:creationId xmlns:a16="http://schemas.microsoft.com/office/drawing/2014/main" id="{01897578-D247-4904-84B1-5C6A8F1BB35F}"/>
                </a:ext>
              </a:extLst>
            </p:cNvPr>
            <p:cNvSpPr/>
            <p:nvPr/>
          </p:nvSpPr>
          <p:spPr>
            <a:xfrm rot="2700000">
              <a:off x="1462745" y="1460580"/>
              <a:ext cx="376273" cy="376273"/>
            </a:xfrm>
            <a:prstGeom prst="plus">
              <a:avLst>
                <a:gd name="adj" fmla="val 4218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C262C0E-16E5-4694-B124-AAEFA9A096A8}"/>
              </a:ext>
            </a:extLst>
          </p:cNvPr>
          <p:cNvGrpSpPr/>
          <p:nvPr/>
        </p:nvGrpSpPr>
        <p:grpSpPr>
          <a:xfrm>
            <a:off x="1796199" y="1532929"/>
            <a:ext cx="5699756" cy="3200691"/>
            <a:chOff x="1796199" y="1532929"/>
            <a:chExt cx="5699756" cy="3200691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DF9CB2EC-ED8B-41D6-B44F-D6E3605295A3}"/>
                </a:ext>
              </a:extLst>
            </p:cNvPr>
            <p:cNvGrpSpPr/>
            <p:nvPr/>
          </p:nvGrpSpPr>
          <p:grpSpPr>
            <a:xfrm rot="326705">
              <a:off x="1796199" y="1532929"/>
              <a:ext cx="5699756" cy="3200691"/>
              <a:chOff x="1722122" y="1407348"/>
              <a:chExt cx="5699756" cy="3200691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00EADF1-D756-4B7B-B9BE-7B3744B72ABE}"/>
                  </a:ext>
                </a:extLst>
              </p:cNvPr>
              <p:cNvSpPr/>
              <p:nvPr/>
            </p:nvSpPr>
            <p:spPr>
              <a:xfrm rot="21422348">
                <a:off x="1722122" y="1407348"/>
                <a:ext cx="5699756" cy="320069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Title 20">
                <a:extLst>
                  <a:ext uri="{FF2B5EF4-FFF2-40B4-BE49-F238E27FC236}">
                    <a16:creationId xmlns:a16="http://schemas.microsoft.com/office/drawing/2014/main" id="{EE598DB1-2D29-4FD9-BEDA-19ACE91745E7}"/>
                  </a:ext>
                </a:extLst>
              </p:cNvPr>
              <p:cNvSpPr txBox="1">
                <a:spLocks/>
              </p:cNvSpPr>
              <p:nvPr/>
            </p:nvSpPr>
            <p:spPr>
              <a:xfrm rot="21400187">
                <a:off x="4360449" y="2585166"/>
                <a:ext cx="2856286" cy="860913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en-GB" altLang="en-US" sz="1800" b="0" dirty="0"/>
                  <a:t>Qin Shi Huang became the first emperor of a united China, in 220 BC. </a:t>
                </a: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66EE28B-E907-4B85-A6CB-05D7C1F58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0214">
              <a:off x="2062557" y="1695954"/>
              <a:ext cx="2156690" cy="2764987"/>
            </a:xfrm>
            <a:prstGeom prst="rect">
              <a:avLst/>
            </a:prstGeom>
          </p:spPr>
        </p:pic>
      </p:grpSp>
      <p:grpSp>
        <p:nvGrpSpPr>
          <p:cNvPr id="37" name="2nd cross">
            <a:extLst>
              <a:ext uri="{FF2B5EF4-FFF2-40B4-BE49-F238E27FC236}">
                <a16:creationId xmlns:a16="http://schemas.microsoft.com/office/drawing/2014/main" id="{44BD9E35-FD0A-430C-AE59-08DD2040EBF8}"/>
              </a:ext>
            </a:extLst>
          </p:cNvPr>
          <p:cNvGrpSpPr/>
          <p:nvPr/>
        </p:nvGrpSpPr>
        <p:grpSpPr>
          <a:xfrm>
            <a:off x="7291863" y="1414726"/>
            <a:ext cx="532130" cy="532130"/>
            <a:chOff x="1377197" y="1375031"/>
            <a:chExt cx="532130" cy="53213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888C44B0-0EB0-4C93-A8CB-777E3FB219FE}"/>
                </a:ext>
              </a:extLst>
            </p:cNvPr>
            <p:cNvSpPr/>
            <p:nvPr/>
          </p:nvSpPr>
          <p:spPr>
            <a:xfrm>
              <a:off x="1377197" y="1375031"/>
              <a:ext cx="532130" cy="532130"/>
            </a:xfrm>
            <a:prstGeom prst="ellipse">
              <a:avLst/>
            </a:prstGeom>
            <a:solidFill>
              <a:srgbClr val="31B7BC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Cross 38">
              <a:extLst>
                <a:ext uri="{FF2B5EF4-FFF2-40B4-BE49-F238E27FC236}">
                  <a16:creationId xmlns:a16="http://schemas.microsoft.com/office/drawing/2014/main" id="{EAFEDEC2-CE8D-4FAB-A2B3-F2B433E4BF33}"/>
                </a:ext>
              </a:extLst>
            </p:cNvPr>
            <p:cNvSpPr/>
            <p:nvPr/>
          </p:nvSpPr>
          <p:spPr>
            <a:xfrm rot="2700000">
              <a:off x="1462745" y="1460580"/>
              <a:ext cx="376273" cy="376273"/>
            </a:xfrm>
            <a:prstGeom prst="plus">
              <a:avLst>
                <a:gd name="adj" fmla="val 4218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3D823A9D-43D6-41EF-9A2E-809215B8D1B2}"/>
              </a:ext>
            </a:extLst>
          </p:cNvPr>
          <p:cNvGrpSpPr/>
          <p:nvPr/>
        </p:nvGrpSpPr>
        <p:grpSpPr>
          <a:xfrm>
            <a:off x="1786277" y="1617749"/>
            <a:ext cx="5699756" cy="3200691"/>
            <a:chOff x="1786277" y="1617749"/>
            <a:chExt cx="5699756" cy="3200691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EAE2F662-F21B-4618-8CAA-BF505E6EECEA}"/>
                </a:ext>
              </a:extLst>
            </p:cNvPr>
            <p:cNvGrpSpPr/>
            <p:nvPr/>
          </p:nvGrpSpPr>
          <p:grpSpPr>
            <a:xfrm rot="326705">
              <a:off x="1786277" y="1617749"/>
              <a:ext cx="5699756" cy="3200691"/>
              <a:chOff x="1486189" y="1384562"/>
              <a:chExt cx="5699756" cy="3200691"/>
            </a:xfrm>
          </p:grpSpPr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7C99F0FB-1F1F-478B-94AD-3BCBD3775742}"/>
                  </a:ext>
                </a:extLst>
              </p:cNvPr>
              <p:cNvSpPr/>
              <p:nvPr/>
            </p:nvSpPr>
            <p:spPr>
              <a:xfrm rot="21082182">
                <a:off x="1486189" y="1384562"/>
                <a:ext cx="5699756" cy="320069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Title 20">
                <a:extLst>
                  <a:ext uri="{FF2B5EF4-FFF2-40B4-BE49-F238E27FC236}">
                    <a16:creationId xmlns:a16="http://schemas.microsoft.com/office/drawing/2014/main" id="{7192A190-2BB7-46A9-B42E-B0906033B484}"/>
                  </a:ext>
                </a:extLst>
              </p:cNvPr>
              <p:cNvSpPr txBox="1">
                <a:spLocks/>
              </p:cNvSpPr>
              <p:nvPr/>
            </p:nvSpPr>
            <p:spPr>
              <a:xfrm rot="21055045">
                <a:off x="2042831" y="3675799"/>
                <a:ext cx="4961591" cy="860913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en-GB" altLang="en-US" sz="1800" b="0" dirty="0"/>
                  <a:t>During his reign, he was responsible for the first version of the Great Wall of China.</a:t>
                </a:r>
              </a:p>
            </p:txBody>
          </p:sp>
        </p:grp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B2E443FE-3346-475C-AAC7-4FD8AAF2CD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23351">
              <a:off x="2892323" y="1809946"/>
              <a:ext cx="3143912" cy="215512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</p:grpSp>
      <p:grpSp>
        <p:nvGrpSpPr>
          <p:cNvPr id="51" name="3rd cross">
            <a:extLst>
              <a:ext uri="{FF2B5EF4-FFF2-40B4-BE49-F238E27FC236}">
                <a16:creationId xmlns:a16="http://schemas.microsoft.com/office/drawing/2014/main" id="{BDA760AD-E983-4F73-A8BE-E5808239E185}"/>
              </a:ext>
            </a:extLst>
          </p:cNvPr>
          <p:cNvGrpSpPr/>
          <p:nvPr/>
        </p:nvGrpSpPr>
        <p:grpSpPr>
          <a:xfrm>
            <a:off x="1448317" y="1571906"/>
            <a:ext cx="532130" cy="532130"/>
            <a:chOff x="1377197" y="1375031"/>
            <a:chExt cx="532130" cy="532130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110B1A2A-00C3-4035-8353-DD39709CE745}"/>
                </a:ext>
              </a:extLst>
            </p:cNvPr>
            <p:cNvSpPr/>
            <p:nvPr/>
          </p:nvSpPr>
          <p:spPr>
            <a:xfrm>
              <a:off x="1377197" y="1375031"/>
              <a:ext cx="532130" cy="532130"/>
            </a:xfrm>
            <a:prstGeom prst="ellipse">
              <a:avLst/>
            </a:prstGeom>
            <a:solidFill>
              <a:srgbClr val="31B7BC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Cross 52">
              <a:extLst>
                <a:ext uri="{FF2B5EF4-FFF2-40B4-BE49-F238E27FC236}">
                  <a16:creationId xmlns:a16="http://schemas.microsoft.com/office/drawing/2014/main" id="{9EEBDDA3-8973-4386-82D0-949628105495}"/>
                </a:ext>
              </a:extLst>
            </p:cNvPr>
            <p:cNvSpPr/>
            <p:nvPr/>
          </p:nvSpPr>
          <p:spPr>
            <a:xfrm rot="2700000">
              <a:off x="1462745" y="1460580"/>
              <a:ext cx="376273" cy="376273"/>
            </a:xfrm>
            <a:prstGeom prst="plus">
              <a:avLst>
                <a:gd name="adj" fmla="val 4218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FB3B3D4-208A-48C2-A4C9-A86D497D8BF7}"/>
              </a:ext>
            </a:extLst>
          </p:cNvPr>
          <p:cNvGrpSpPr/>
          <p:nvPr/>
        </p:nvGrpSpPr>
        <p:grpSpPr>
          <a:xfrm rot="262014">
            <a:off x="1938677" y="1770149"/>
            <a:ext cx="5699756" cy="3200691"/>
            <a:chOff x="1938677" y="1770149"/>
            <a:chExt cx="5699756" cy="3200691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E46E09F1-59DE-4C9E-ACC2-3EF6D633D242}"/>
                </a:ext>
              </a:extLst>
            </p:cNvPr>
            <p:cNvGrpSpPr/>
            <p:nvPr/>
          </p:nvGrpSpPr>
          <p:grpSpPr>
            <a:xfrm rot="326705">
              <a:off x="1938677" y="1770149"/>
              <a:ext cx="5699756" cy="3200691"/>
              <a:chOff x="1486189" y="1384562"/>
              <a:chExt cx="5699756" cy="3200691"/>
            </a:xfrm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19D92391-0875-44CD-B4DD-59C567DBE6C2}"/>
                  </a:ext>
                </a:extLst>
              </p:cNvPr>
              <p:cNvSpPr/>
              <p:nvPr/>
            </p:nvSpPr>
            <p:spPr>
              <a:xfrm rot="21082182">
                <a:off x="1486189" y="1384562"/>
                <a:ext cx="5699756" cy="320069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Title 20">
                <a:extLst>
                  <a:ext uri="{FF2B5EF4-FFF2-40B4-BE49-F238E27FC236}">
                    <a16:creationId xmlns:a16="http://schemas.microsoft.com/office/drawing/2014/main" id="{15FE7377-B092-4AB5-8892-098830820532}"/>
                  </a:ext>
                </a:extLst>
              </p:cNvPr>
              <p:cNvSpPr txBox="1">
                <a:spLocks/>
              </p:cNvSpPr>
              <p:nvPr/>
            </p:nvSpPr>
            <p:spPr>
              <a:xfrm rot="21055045">
                <a:off x="2187448" y="2713304"/>
                <a:ext cx="2555288" cy="860913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en-GB" altLang="en-US" sz="1800" b="0" dirty="0"/>
                  <a:t>Qin Shi Huang ruled until his death in 210 BC.</a:t>
                </a:r>
              </a:p>
            </p:txBody>
          </p:sp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4FA007E-D3A0-4960-BA9B-2E063E78B2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14101">
              <a:off x="4756228" y="1995331"/>
              <a:ext cx="2074345" cy="2659417"/>
            </a:xfrm>
            <a:prstGeom prst="rect">
              <a:avLst/>
            </a:prstGeom>
          </p:spPr>
        </p:pic>
      </p:grpSp>
      <p:grpSp>
        <p:nvGrpSpPr>
          <p:cNvPr id="55" name="4th cross">
            <a:extLst>
              <a:ext uri="{FF2B5EF4-FFF2-40B4-BE49-F238E27FC236}">
                <a16:creationId xmlns:a16="http://schemas.microsoft.com/office/drawing/2014/main" id="{6BF38A8C-E7F5-44B2-87E6-8598CF8AA2D8}"/>
              </a:ext>
            </a:extLst>
          </p:cNvPr>
          <p:cNvGrpSpPr/>
          <p:nvPr/>
        </p:nvGrpSpPr>
        <p:grpSpPr>
          <a:xfrm>
            <a:off x="7372609" y="1562106"/>
            <a:ext cx="532130" cy="532130"/>
            <a:chOff x="1377197" y="1375031"/>
            <a:chExt cx="532130" cy="53213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4817DF6-0156-4246-A36B-1A0A17FC3336}"/>
                </a:ext>
              </a:extLst>
            </p:cNvPr>
            <p:cNvSpPr/>
            <p:nvPr/>
          </p:nvSpPr>
          <p:spPr>
            <a:xfrm>
              <a:off x="1377197" y="1375031"/>
              <a:ext cx="532130" cy="532130"/>
            </a:xfrm>
            <a:prstGeom prst="ellipse">
              <a:avLst/>
            </a:prstGeom>
            <a:solidFill>
              <a:srgbClr val="31B7BC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Cross 56">
              <a:extLst>
                <a:ext uri="{FF2B5EF4-FFF2-40B4-BE49-F238E27FC236}">
                  <a16:creationId xmlns:a16="http://schemas.microsoft.com/office/drawing/2014/main" id="{3FC4E80A-6BAF-4229-A139-0CBBF2C90468}"/>
                </a:ext>
              </a:extLst>
            </p:cNvPr>
            <p:cNvSpPr/>
            <p:nvPr/>
          </p:nvSpPr>
          <p:spPr>
            <a:xfrm rot="2700000">
              <a:off x="1462745" y="1460580"/>
              <a:ext cx="376273" cy="376273"/>
            </a:xfrm>
            <a:prstGeom prst="plus">
              <a:avLst>
                <a:gd name="adj" fmla="val 4218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EDF842C-7340-4132-8B62-124EC3048AE2}"/>
              </a:ext>
            </a:extLst>
          </p:cNvPr>
          <p:cNvSpPr/>
          <p:nvPr/>
        </p:nvSpPr>
        <p:spPr>
          <a:xfrm>
            <a:off x="-1048623" y="268448"/>
            <a:ext cx="6702804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126F32E-10D2-40B3-80EF-5DC7D03D71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205"/>
          <a:stretch/>
        </p:blipFill>
        <p:spPr>
          <a:xfrm>
            <a:off x="2172747" y="2049739"/>
            <a:ext cx="2399253" cy="4808261"/>
          </a:xfrm>
          <a:prstGeom prst="rect">
            <a:avLst/>
          </a:prstGeom>
        </p:spPr>
      </p:pic>
      <p:sp>
        <p:nvSpPr>
          <p:cNvPr id="4" name="Title 20">
            <a:extLst>
              <a:ext uri="{FF2B5EF4-FFF2-40B4-BE49-F238E27FC236}">
                <a16:creationId xmlns:a16="http://schemas.microsoft.com/office/drawing/2014/main" id="{D4F00A92-E0DE-4A04-A825-FC43A13C2798}"/>
              </a:ext>
            </a:extLst>
          </p:cNvPr>
          <p:cNvSpPr txBox="1">
            <a:spLocks/>
          </p:cNvSpPr>
          <p:nvPr/>
        </p:nvSpPr>
        <p:spPr>
          <a:xfrm>
            <a:off x="146806" y="306559"/>
            <a:ext cx="5507374" cy="72073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Protection After Death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EB9BF72-336A-453F-891D-5465700073ED}"/>
              </a:ext>
            </a:extLst>
          </p:cNvPr>
          <p:cNvGrpSpPr/>
          <p:nvPr/>
        </p:nvGrpSpPr>
        <p:grpSpPr>
          <a:xfrm>
            <a:off x="478564" y="1790348"/>
            <a:ext cx="9806340" cy="1492543"/>
            <a:chOff x="478564" y="1790348"/>
            <a:chExt cx="9806340" cy="1492543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D1FE9CA-51C8-48CF-834C-17B95993D9CF}"/>
                </a:ext>
              </a:extLst>
            </p:cNvPr>
            <p:cNvSpPr/>
            <p:nvPr/>
          </p:nvSpPr>
          <p:spPr>
            <a:xfrm>
              <a:off x="478564" y="1790348"/>
              <a:ext cx="9806340" cy="1492543"/>
            </a:xfrm>
            <a:prstGeom prst="roundRect">
              <a:avLst>
                <a:gd name="adj" fmla="val 44274"/>
              </a:avLst>
            </a:prstGeom>
            <a:solidFill>
              <a:srgbClr val="FDD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AD9645F-EF28-4904-A379-34963E680F20}"/>
                </a:ext>
              </a:extLst>
            </p:cNvPr>
            <p:cNvSpPr/>
            <p:nvPr/>
          </p:nvSpPr>
          <p:spPr>
            <a:xfrm>
              <a:off x="815703" y="1936456"/>
              <a:ext cx="622164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The army was built to protect Qin in the afterlife. It would take almost forty years to build. After he died, production came to an abrupt end because there </a:t>
              </a:r>
              <a:br>
                <a:rPr lang="en-GB" altLang="en-US" dirty="0"/>
              </a:br>
              <a:r>
                <a:rPr lang="en-GB" altLang="en-US" dirty="0"/>
                <a:t>was a war.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E3246B1B-9629-4B7A-A358-A4774942B9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95"/>
          <a:stretch/>
        </p:blipFill>
        <p:spPr>
          <a:xfrm>
            <a:off x="4571999" y="2049739"/>
            <a:ext cx="4303551" cy="480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2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36000" fill="hold" nodeType="clickEffect" p14:presetBounceEnd="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">
                                          <p:cBhvr additive="base"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">
                                          <p:cBhvr additive="base"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D06E07B-EC1C-45C3-A2D4-D8E5EC75396D}"/>
              </a:ext>
            </a:extLst>
          </p:cNvPr>
          <p:cNvSpPr/>
          <p:nvPr/>
        </p:nvSpPr>
        <p:spPr>
          <a:xfrm>
            <a:off x="-1048623" y="268448"/>
            <a:ext cx="8774022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705B553C-7767-4DB1-A290-2E6D5275DF45}"/>
              </a:ext>
            </a:extLst>
          </p:cNvPr>
          <p:cNvSpPr txBox="1">
            <a:spLocks/>
          </p:cNvSpPr>
          <p:nvPr/>
        </p:nvSpPr>
        <p:spPr>
          <a:xfrm>
            <a:off x="146806" y="306559"/>
            <a:ext cx="7578592" cy="72073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Discovery of the Terracotta Army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E6B5809-57F1-4D64-82D7-0C5154BA6119}"/>
              </a:ext>
            </a:extLst>
          </p:cNvPr>
          <p:cNvGrpSpPr/>
          <p:nvPr/>
        </p:nvGrpSpPr>
        <p:grpSpPr>
          <a:xfrm>
            <a:off x="479082" y="940788"/>
            <a:ext cx="8088656" cy="2356106"/>
            <a:chOff x="479082" y="1123303"/>
            <a:chExt cx="8088656" cy="2356106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057381A-97AC-4FB5-8433-BE7EA29FD29B}"/>
                </a:ext>
              </a:extLst>
            </p:cNvPr>
            <p:cNvGrpSpPr/>
            <p:nvPr/>
          </p:nvGrpSpPr>
          <p:grpSpPr>
            <a:xfrm>
              <a:off x="1562100" y="1806848"/>
              <a:ext cx="7005638" cy="1325461"/>
              <a:chOff x="1562100" y="1806848"/>
              <a:chExt cx="7005638" cy="1325461"/>
            </a:xfrm>
          </p:grpSpPr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CA74ECA3-BD4D-4230-A08A-3C6BBCB1F1EE}"/>
                  </a:ext>
                </a:extLst>
              </p:cNvPr>
              <p:cNvSpPr/>
              <p:nvPr/>
            </p:nvSpPr>
            <p:spPr>
              <a:xfrm>
                <a:off x="1562100" y="1806848"/>
                <a:ext cx="7005638" cy="1325461"/>
              </a:xfrm>
              <a:prstGeom prst="roundRect">
                <a:avLst>
                  <a:gd name="adj" fmla="val 50000"/>
                </a:avLst>
              </a:prstGeom>
              <a:solidFill>
                <a:srgbClr val="8ACB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77A71462-AFF3-43EA-9492-A1885FBB8E4D}"/>
                  </a:ext>
                </a:extLst>
              </p:cNvPr>
              <p:cNvSpPr/>
              <p:nvPr/>
            </p:nvSpPr>
            <p:spPr>
              <a:xfrm>
                <a:off x="3408543" y="1989280"/>
                <a:ext cx="484630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GB" altLang="en-US" dirty="0"/>
                  <a:t>In March 1974, farmers in Xian, China, were digging a well. While digging they discovered a life-size model of a warrior made from clay. 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2E7F4CF-4952-4AFA-B775-3508A3099C30}"/>
                </a:ext>
              </a:extLst>
            </p:cNvPr>
            <p:cNvGrpSpPr/>
            <p:nvPr/>
          </p:nvGrpSpPr>
          <p:grpSpPr>
            <a:xfrm>
              <a:off x="479082" y="1123303"/>
              <a:ext cx="2673972" cy="2356106"/>
              <a:chOff x="1225772" y="1103513"/>
              <a:chExt cx="3002279" cy="2645386"/>
            </a:xfrm>
          </p:grpSpPr>
          <p:sp>
            <p:nvSpPr>
              <p:cNvPr id="7" name="Teardrop 6">
                <a:extLst>
                  <a:ext uri="{FF2B5EF4-FFF2-40B4-BE49-F238E27FC236}">
                    <a16:creationId xmlns:a16="http://schemas.microsoft.com/office/drawing/2014/main" id="{6234E390-0A26-40DB-A52D-DBF36C693F64}"/>
                  </a:ext>
                </a:extLst>
              </p:cNvPr>
              <p:cNvSpPr/>
              <p:nvPr/>
            </p:nvSpPr>
            <p:spPr>
              <a:xfrm rot="2700000">
                <a:off x="1686188" y="1525817"/>
                <a:ext cx="2223082" cy="2223082"/>
              </a:xfrm>
              <a:prstGeom prst="teardrop">
                <a:avLst/>
              </a:prstGeom>
              <a:solidFill>
                <a:srgbClr val="31B7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AA379A51-2B3B-44D8-ABBA-66E3993478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515" t="6506" b="7083"/>
              <a:stretch/>
            </p:blipFill>
            <p:spPr>
              <a:xfrm>
                <a:off x="1686187" y="1518407"/>
                <a:ext cx="2191192" cy="2223083"/>
              </a:xfrm>
              <a:prstGeom prst="ellipse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5D9B0229-806D-47A8-B1FD-6A3F2450C5B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5867" t="-9909" r="-14001" b="23499"/>
              <a:stretch/>
            </p:blipFill>
            <p:spPr>
              <a:xfrm>
                <a:off x="1225772" y="1103513"/>
                <a:ext cx="3002279" cy="2223083"/>
              </a:xfrm>
              <a:prstGeom prst="ellipse">
                <a:avLst/>
              </a:prstGeom>
            </p:spPr>
          </p:pic>
        </p:grp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057E166-4447-4456-A019-0DB5AB9B82A5}"/>
              </a:ext>
            </a:extLst>
          </p:cNvPr>
          <p:cNvGrpSpPr/>
          <p:nvPr/>
        </p:nvGrpSpPr>
        <p:grpSpPr>
          <a:xfrm>
            <a:off x="996482" y="3109402"/>
            <a:ext cx="7437987" cy="1952666"/>
            <a:chOff x="996482" y="3196009"/>
            <a:chExt cx="7437987" cy="1952666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9953DB9-E8AE-4E48-BF7A-C0E21B3A5EDB}"/>
                </a:ext>
              </a:extLst>
            </p:cNvPr>
            <p:cNvGrpSpPr/>
            <p:nvPr/>
          </p:nvGrpSpPr>
          <p:grpSpPr>
            <a:xfrm>
              <a:off x="996482" y="3762808"/>
              <a:ext cx="6475660" cy="808562"/>
              <a:chOff x="996482" y="3762808"/>
              <a:chExt cx="6475660" cy="808562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BDC2F2FA-4428-4ADB-AB7A-96D3C0E9ECCB}"/>
                  </a:ext>
                </a:extLst>
              </p:cNvPr>
              <p:cNvSpPr/>
              <p:nvPr/>
            </p:nvSpPr>
            <p:spPr>
              <a:xfrm>
                <a:off x="996482" y="3762808"/>
                <a:ext cx="6475660" cy="808562"/>
              </a:xfrm>
              <a:prstGeom prst="roundRect">
                <a:avLst>
                  <a:gd name="adj" fmla="val 50000"/>
                </a:avLst>
              </a:prstGeom>
              <a:solidFill>
                <a:srgbClr val="8ACB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5E4DF5D8-6E0B-4411-AFAA-C34E064AABD5}"/>
                  </a:ext>
                </a:extLst>
              </p:cNvPr>
              <p:cNvSpPr/>
              <p:nvPr/>
            </p:nvSpPr>
            <p:spPr>
              <a:xfrm>
                <a:off x="1246995" y="3843923"/>
                <a:ext cx="508127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GB" altLang="en-US" dirty="0"/>
                  <a:t>The farmers told the Chinese government and they sent officials to come and inspect the area.</a:t>
                </a:r>
              </a:p>
            </p:txBody>
          </p:sp>
        </p:grp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F55BD22-6347-4015-9B36-2328EA5457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373" t="5762" r="14535" b="844"/>
            <a:stretch/>
          </p:blipFill>
          <p:spPr>
            <a:xfrm flipH="1">
              <a:off x="6509815" y="3196009"/>
              <a:ext cx="1924654" cy="1952666"/>
            </a:xfrm>
            <a:prstGeom prst="ellipse">
              <a:avLst/>
            </a:prstGeom>
            <a:ln w="28575">
              <a:solidFill>
                <a:srgbClr val="31B7BC"/>
              </a:solidFill>
            </a:ln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810223C-6F8F-4625-ACC2-E11324439D11}"/>
              </a:ext>
            </a:extLst>
          </p:cNvPr>
          <p:cNvGrpSpPr/>
          <p:nvPr/>
        </p:nvGrpSpPr>
        <p:grpSpPr>
          <a:xfrm>
            <a:off x="767224" y="5025025"/>
            <a:ext cx="10486235" cy="1311278"/>
            <a:chOff x="767224" y="5025025"/>
            <a:chExt cx="10486235" cy="1311278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E4FAEC94-0D5F-4428-A99F-FBEF66E3953D}"/>
                </a:ext>
              </a:extLst>
            </p:cNvPr>
            <p:cNvSpPr/>
            <p:nvPr/>
          </p:nvSpPr>
          <p:spPr>
            <a:xfrm>
              <a:off x="996482" y="5212375"/>
              <a:ext cx="10256977" cy="1123928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8990E34-203E-492E-916C-62449DB7CDC5}"/>
                </a:ext>
              </a:extLst>
            </p:cNvPr>
            <p:cNvSpPr/>
            <p:nvPr/>
          </p:nvSpPr>
          <p:spPr>
            <a:xfrm>
              <a:off x="2489955" y="5312674"/>
              <a:ext cx="60145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>
                  <a:solidFill>
                    <a:schemeClr val="bg1"/>
                  </a:solidFill>
                </a:rPr>
                <a:t>After more exploring, three huge vaults were found. Inside they found around 8000 </a:t>
              </a:r>
              <a:r>
                <a:rPr lang="en-GB" altLang="en-US" dirty="0" err="1">
                  <a:solidFill>
                    <a:schemeClr val="bg1"/>
                  </a:solidFill>
                </a:rPr>
                <a:t>lifesize</a:t>
              </a:r>
              <a:r>
                <a:rPr lang="en-GB" altLang="en-US" dirty="0">
                  <a:solidFill>
                    <a:schemeClr val="bg1"/>
                  </a:solidFill>
                </a:rPr>
                <a:t> models of warriors. These models were made of clay. </a:t>
              </a:r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D292430A-F505-46F8-85C6-D4A9A36275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70" t="3459" r="13995" b="6475"/>
            <a:stretch/>
          </p:blipFill>
          <p:spPr>
            <a:xfrm flipH="1">
              <a:off x="767224" y="5025025"/>
              <a:ext cx="1493473" cy="1311278"/>
            </a:xfrm>
            <a:prstGeom prst="ellipse">
              <a:avLst/>
            </a:prstGeom>
            <a:ln w="28575">
              <a:solidFill>
                <a:srgbClr val="F9B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06222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accel="34000" decel="4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34667" decel="5066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E629C89-A739-4009-A423-ECED68FB51AA}"/>
              </a:ext>
            </a:extLst>
          </p:cNvPr>
          <p:cNvSpPr/>
          <p:nvPr/>
        </p:nvSpPr>
        <p:spPr>
          <a:xfrm>
            <a:off x="-1048623" y="268448"/>
            <a:ext cx="6222603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C08A3C15-F09A-477E-8794-551B28F10C00}"/>
              </a:ext>
            </a:extLst>
          </p:cNvPr>
          <p:cNvSpPr txBox="1">
            <a:spLocks/>
          </p:cNvSpPr>
          <p:nvPr/>
        </p:nvSpPr>
        <p:spPr>
          <a:xfrm>
            <a:off x="146806" y="306559"/>
            <a:ext cx="5088134" cy="72073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Terracotta Army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93FBA4B-C5A8-47DA-B2F4-FBC6452FC886}"/>
              </a:ext>
            </a:extLst>
          </p:cNvPr>
          <p:cNvGrpSpPr/>
          <p:nvPr/>
        </p:nvGrpSpPr>
        <p:grpSpPr>
          <a:xfrm>
            <a:off x="296770" y="1340121"/>
            <a:ext cx="4617720" cy="4617720"/>
            <a:chOff x="678180" y="1402080"/>
            <a:chExt cx="4617720" cy="461772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F124FCD-3437-4EE8-B65E-8EA89D0CD1C5}"/>
                </a:ext>
              </a:extLst>
            </p:cNvPr>
            <p:cNvSpPr/>
            <p:nvPr/>
          </p:nvSpPr>
          <p:spPr>
            <a:xfrm rot="21423146">
              <a:off x="678180" y="1402080"/>
              <a:ext cx="4617720" cy="46177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4D4621F-A0E3-4433-9399-4AD0B9A4C0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643" t="1791" r="9582" b="589"/>
            <a:stretch/>
          </p:blipFill>
          <p:spPr>
            <a:xfrm rot="21435818">
              <a:off x="850407" y="1546906"/>
              <a:ext cx="4273327" cy="4026369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DAA3CAF-CBA0-4E0C-8160-65CD874CB62F}"/>
              </a:ext>
            </a:extLst>
          </p:cNvPr>
          <p:cNvGrpSpPr/>
          <p:nvPr/>
        </p:nvGrpSpPr>
        <p:grpSpPr>
          <a:xfrm rot="568895">
            <a:off x="4446177" y="1397062"/>
            <a:ext cx="4390852" cy="4390852"/>
            <a:chOff x="678180" y="1402080"/>
            <a:chExt cx="4617720" cy="461772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7DAB560-5974-4BE2-AABC-E4B86D06021B}"/>
                </a:ext>
              </a:extLst>
            </p:cNvPr>
            <p:cNvSpPr/>
            <p:nvPr/>
          </p:nvSpPr>
          <p:spPr>
            <a:xfrm rot="21423146">
              <a:off x="678180" y="1402080"/>
              <a:ext cx="4617720" cy="46177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438E780-CD5F-4C3B-8081-3F0578BD3F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70" t="2796" r="16673" b="-148"/>
            <a:stretch/>
          </p:blipFill>
          <p:spPr>
            <a:xfrm rot="21435818">
              <a:off x="849772" y="1557050"/>
              <a:ext cx="4273327" cy="3979513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ACD3AA8-21F2-4439-B4F1-126F9DB72FEE}"/>
              </a:ext>
            </a:extLst>
          </p:cNvPr>
          <p:cNvGrpSpPr/>
          <p:nvPr/>
        </p:nvGrpSpPr>
        <p:grpSpPr>
          <a:xfrm rot="254748">
            <a:off x="3109570" y="3130783"/>
            <a:ext cx="3202155" cy="3202155"/>
            <a:chOff x="678180" y="1402080"/>
            <a:chExt cx="4617720" cy="461772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238053D-914B-4BCF-83A7-40048DB53E9C}"/>
                </a:ext>
              </a:extLst>
            </p:cNvPr>
            <p:cNvSpPr/>
            <p:nvPr/>
          </p:nvSpPr>
          <p:spPr>
            <a:xfrm rot="21423146">
              <a:off x="678180" y="1402080"/>
              <a:ext cx="4617720" cy="461772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B7594E6-317C-4582-A6B6-D889EE92B5C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9" t="2954" r="18972" b="1773"/>
            <a:stretch/>
          </p:blipFill>
          <p:spPr>
            <a:xfrm rot="21435818">
              <a:off x="849157" y="1637405"/>
              <a:ext cx="4273327" cy="3792996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6008E2C-89A2-4BAB-A112-C966AC2809B9}"/>
              </a:ext>
            </a:extLst>
          </p:cNvPr>
          <p:cNvSpPr/>
          <p:nvPr/>
        </p:nvSpPr>
        <p:spPr>
          <a:xfrm>
            <a:off x="-1376768" y="6078022"/>
            <a:ext cx="6159940" cy="453088"/>
          </a:xfrm>
          <a:prstGeom prst="roundRect">
            <a:avLst>
              <a:gd name="adj" fmla="val 50000"/>
            </a:avLst>
          </a:prstGeom>
          <a:solidFill>
            <a:srgbClr val="31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FFFFFF"/>
                </a:solidFill>
              </a:rPr>
              <a:t>                      What are your thoughts?</a:t>
            </a:r>
          </a:p>
        </p:txBody>
      </p:sp>
    </p:spTree>
    <p:extLst>
      <p:ext uri="{BB962C8B-B14F-4D97-AF65-F5344CB8AC3E}">
        <p14:creationId xmlns:p14="http://schemas.microsoft.com/office/powerpoint/2010/main" val="7186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DE4B5E1-23D8-4E78-80C7-CDA33979383D}"/>
              </a:ext>
            </a:extLst>
          </p:cNvPr>
          <p:cNvSpPr/>
          <p:nvPr/>
        </p:nvSpPr>
        <p:spPr>
          <a:xfrm>
            <a:off x="-1048623" y="268448"/>
            <a:ext cx="6222603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3191A186-FD82-43B8-898B-8EF034B9890E}"/>
              </a:ext>
            </a:extLst>
          </p:cNvPr>
          <p:cNvSpPr txBox="1">
            <a:spLocks/>
          </p:cNvSpPr>
          <p:nvPr/>
        </p:nvSpPr>
        <p:spPr>
          <a:xfrm>
            <a:off x="146806" y="306559"/>
            <a:ext cx="5088134" cy="72073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A Formidable Army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F2AF457-BC50-4941-B7CE-FA4D797B3947}"/>
              </a:ext>
            </a:extLst>
          </p:cNvPr>
          <p:cNvGrpSpPr/>
          <p:nvPr/>
        </p:nvGrpSpPr>
        <p:grpSpPr>
          <a:xfrm>
            <a:off x="-936688" y="1196492"/>
            <a:ext cx="7706604" cy="509603"/>
            <a:chOff x="-995411" y="1353454"/>
            <a:chExt cx="7706604" cy="509603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5B3AC1C1-DA16-4DB7-A901-5DEB2CF85AEA}"/>
                </a:ext>
              </a:extLst>
            </p:cNvPr>
            <p:cNvSpPr/>
            <p:nvPr/>
          </p:nvSpPr>
          <p:spPr>
            <a:xfrm>
              <a:off x="-995411" y="1353454"/>
              <a:ext cx="7706604" cy="50960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CDC3980-791C-489A-A667-C7749DBC19EE}"/>
                </a:ext>
              </a:extLst>
            </p:cNvPr>
            <p:cNvSpPr/>
            <p:nvPr/>
          </p:nvSpPr>
          <p:spPr>
            <a:xfrm>
              <a:off x="218755" y="1417110"/>
              <a:ext cx="649243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The warriors were lined up in order according to their rank. 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3C379F-E6AC-4427-BBE5-D85B0559775D}"/>
              </a:ext>
            </a:extLst>
          </p:cNvPr>
          <p:cNvGrpSpPr/>
          <p:nvPr/>
        </p:nvGrpSpPr>
        <p:grpSpPr>
          <a:xfrm>
            <a:off x="-936689" y="1837185"/>
            <a:ext cx="7220043" cy="744494"/>
            <a:chOff x="-936688" y="1837185"/>
            <a:chExt cx="7109211" cy="744494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592F01E-15A9-4BDB-89D6-016443C32A3B}"/>
                </a:ext>
              </a:extLst>
            </p:cNvPr>
            <p:cNvSpPr/>
            <p:nvPr/>
          </p:nvSpPr>
          <p:spPr>
            <a:xfrm>
              <a:off x="-936688" y="1837185"/>
              <a:ext cx="7109211" cy="74449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D9B0106-CC7E-415D-A314-01E08B8D50BE}"/>
                </a:ext>
              </a:extLst>
            </p:cNvPr>
            <p:cNvSpPr/>
            <p:nvPr/>
          </p:nvSpPr>
          <p:spPr>
            <a:xfrm>
              <a:off x="273282" y="1875297"/>
              <a:ext cx="582551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There were charioteers, cavalry, armoured warriors, officers and generals.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EAA2973-97B0-4305-9398-A02B7A25DC99}"/>
              </a:ext>
            </a:extLst>
          </p:cNvPr>
          <p:cNvGrpSpPr/>
          <p:nvPr/>
        </p:nvGrpSpPr>
        <p:grpSpPr>
          <a:xfrm>
            <a:off x="-936688" y="2712769"/>
            <a:ext cx="6783815" cy="780178"/>
            <a:chOff x="-995411" y="2776754"/>
            <a:chExt cx="7194875" cy="78017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1AF8D73-BA9D-456C-9CBC-9E2B3D0F36A2}"/>
                </a:ext>
              </a:extLst>
            </p:cNvPr>
            <p:cNvSpPr/>
            <p:nvPr/>
          </p:nvSpPr>
          <p:spPr>
            <a:xfrm>
              <a:off x="-995411" y="2776754"/>
              <a:ext cx="7194875" cy="78017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0133853-ECF9-478F-B46C-E61F1CB45095}"/>
                </a:ext>
              </a:extLst>
            </p:cNvPr>
            <p:cNvSpPr/>
            <p:nvPr/>
          </p:nvSpPr>
          <p:spPr>
            <a:xfrm>
              <a:off x="273282" y="2843677"/>
              <a:ext cx="552351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They used different types of weapons, like long spears, daggers and halberds.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76F92ED5-1294-4E1C-BC99-84F5B9F53D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"/>
          <a:stretch/>
        </p:blipFill>
        <p:spPr>
          <a:xfrm flipH="1">
            <a:off x="1795244" y="1608256"/>
            <a:ext cx="7348756" cy="512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8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2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34000" decel="4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accel="30000" decel="4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00B75DA5-A95F-4E92-901A-53E3ED45D3F7}"/>
              </a:ext>
            </a:extLst>
          </p:cNvPr>
          <p:cNvGrpSpPr/>
          <p:nvPr/>
        </p:nvGrpSpPr>
        <p:grpSpPr>
          <a:xfrm>
            <a:off x="1929680" y="4739640"/>
            <a:ext cx="5515339" cy="761310"/>
            <a:chOff x="1864390" y="4386993"/>
            <a:chExt cx="5515339" cy="761310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0F8C42DB-94DD-4EA2-A34B-39D0BBF43687}"/>
                </a:ext>
              </a:extLst>
            </p:cNvPr>
            <p:cNvSpPr/>
            <p:nvPr/>
          </p:nvSpPr>
          <p:spPr>
            <a:xfrm>
              <a:off x="1864390" y="4386993"/>
              <a:ext cx="5515339" cy="761310"/>
            </a:xfrm>
            <a:prstGeom prst="roundRect">
              <a:avLst>
                <a:gd name="adj" fmla="val 50000"/>
              </a:avLst>
            </a:prstGeom>
            <a:solidFill>
              <a:srgbClr val="F9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F60DACF-60F8-4717-A48E-F83D890D7285}"/>
                </a:ext>
              </a:extLst>
            </p:cNvPr>
            <p:cNvSpPr/>
            <p:nvPr/>
          </p:nvSpPr>
          <p:spPr>
            <a:xfrm>
              <a:off x="3088109" y="4452857"/>
              <a:ext cx="42916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The kneeling warriors even have tread </a:t>
              </a:r>
              <a:br>
                <a:rPr lang="en-GB" altLang="en-US" dirty="0"/>
              </a:br>
              <a:r>
                <a:rPr lang="en-GB" altLang="en-US" dirty="0"/>
                <a:t>marks on the soles of their boots.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3F8F607-DFA2-44FA-B5B7-2125AC1E1D43}"/>
              </a:ext>
            </a:extLst>
          </p:cNvPr>
          <p:cNvGrpSpPr/>
          <p:nvPr/>
        </p:nvGrpSpPr>
        <p:grpSpPr>
          <a:xfrm>
            <a:off x="1903251" y="4084320"/>
            <a:ext cx="5515339" cy="512667"/>
            <a:chOff x="1837961" y="3731673"/>
            <a:chExt cx="5515339" cy="512667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791AC3C5-53A3-40E4-8AB2-51707DEE6FB0}"/>
                </a:ext>
              </a:extLst>
            </p:cNvPr>
            <p:cNvSpPr/>
            <p:nvPr/>
          </p:nvSpPr>
          <p:spPr>
            <a:xfrm>
              <a:off x="1837961" y="3731673"/>
              <a:ext cx="5515339" cy="512667"/>
            </a:xfrm>
            <a:prstGeom prst="roundRect">
              <a:avLst>
                <a:gd name="adj" fmla="val 50000"/>
              </a:avLst>
            </a:prstGeom>
            <a:solidFill>
              <a:srgbClr val="F9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C648FAA-708D-469D-BE80-F90FF434AEF8}"/>
                </a:ext>
              </a:extLst>
            </p:cNvPr>
            <p:cNvSpPr/>
            <p:nvPr/>
          </p:nvSpPr>
          <p:spPr>
            <a:xfrm>
              <a:off x="3088109" y="3803070"/>
              <a:ext cx="39853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The rivets on their armour stand out.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21C4C92-D58C-4FAD-823E-0DFD804A2619}"/>
              </a:ext>
            </a:extLst>
          </p:cNvPr>
          <p:cNvGrpSpPr/>
          <p:nvPr/>
        </p:nvGrpSpPr>
        <p:grpSpPr>
          <a:xfrm>
            <a:off x="1453671" y="3429000"/>
            <a:ext cx="5964919" cy="512667"/>
            <a:chOff x="1388381" y="3076353"/>
            <a:chExt cx="5964919" cy="512667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7BCBE476-23FC-4806-B775-09C1CC1347DF}"/>
                </a:ext>
              </a:extLst>
            </p:cNvPr>
            <p:cNvSpPr/>
            <p:nvPr/>
          </p:nvSpPr>
          <p:spPr>
            <a:xfrm>
              <a:off x="1388381" y="3076353"/>
              <a:ext cx="5964919" cy="512667"/>
            </a:xfrm>
            <a:prstGeom prst="roundRect">
              <a:avLst>
                <a:gd name="adj" fmla="val 50000"/>
              </a:avLst>
            </a:prstGeom>
            <a:solidFill>
              <a:srgbClr val="F9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FE45EC9B-9367-4D66-B070-142A43C383FD}"/>
                </a:ext>
              </a:extLst>
            </p:cNvPr>
            <p:cNvSpPr/>
            <p:nvPr/>
          </p:nvSpPr>
          <p:spPr>
            <a:xfrm>
              <a:off x="3036813" y="3148020"/>
              <a:ext cx="40879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Each model has a different expression.</a:t>
              </a:r>
            </a:p>
          </p:txBody>
        </p:sp>
      </p:grp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DF276A9-15C6-41E3-A546-EE03D4ED4868}"/>
              </a:ext>
            </a:extLst>
          </p:cNvPr>
          <p:cNvSpPr/>
          <p:nvPr/>
        </p:nvSpPr>
        <p:spPr>
          <a:xfrm>
            <a:off x="-1048622" y="268448"/>
            <a:ext cx="7172586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BE6DEB3F-B756-49E5-90C1-8A9B3ECF2B7C}"/>
              </a:ext>
            </a:extLst>
          </p:cNvPr>
          <p:cNvSpPr txBox="1">
            <a:spLocks/>
          </p:cNvSpPr>
          <p:nvPr/>
        </p:nvSpPr>
        <p:spPr>
          <a:xfrm>
            <a:off x="146805" y="306559"/>
            <a:ext cx="6094603" cy="72073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Making of a Warrior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4769E06-6758-4BC3-BBBD-D18CE23C174E}"/>
              </a:ext>
            </a:extLst>
          </p:cNvPr>
          <p:cNvGrpSpPr/>
          <p:nvPr/>
        </p:nvGrpSpPr>
        <p:grpSpPr>
          <a:xfrm>
            <a:off x="1388381" y="1435927"/>
            <a:ext cx="6597938" cy="1386281"/>
            <a:chOff x="1388381" y="1435927"/>
            <a:chExt cx="6597938" cy="1386281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CB64686-BDB8-4CFD-8875-178957A20D9F}"/>
                </a:ext>
              </a:extLst>
            </p:cNvPr>
            <p:cNvSpPr/>
            <p:nvPr/>
          </p:nvSpPr>
          <p:spPr>
            <a:xfrm>
              <a:off x="1388381" y="1435927"/>
              <a:ext cx="6597938" cy="138628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3300F99-6A01-4AD2-A357-80F46268CCBE}"/>
                </a:ext>
              </a:extLst>
            </p:cNvPr>
            <p:cNvSpPr/>
            <p:nvPr/>
          </p:nvSpPr>
          <p:spPr>
            <a:xfrm>
              <a:off x="2617364" y="1543583"/>
              <a:ext cx="513825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It took 700 000 workers to make the warriors.</a:t>
              </a:r>
            </a:p>
            <a:p>
              <a:pPr>
                <a:spcBef>
                  <a:spcPct val="0"/>
                </a:spcBef>
              </a:pPr>
              <a:r>
                <a:rPr lang="en-GB" altLang="en-US" dirty="0"/>
                <a:t>Each part would have been made in separate </a:t>
              </a:r>
              <a:br>
                <a:rPr lang="en-GB" altLang="en-US" dirty="0"/>
              </a:br>
              <a:r>
                <a:rPr lang="en-GB" altLang="en-US" dirty="0"/>
                <a:t>moulds. Then fired in a huge kiln before being assembled into a life-size warrior. 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DA0B06E-3C25-46CC-9703-B66691F2F8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71"/>
          <a:stretch/>
        </p:blipFill>
        <p:spPr>
          <a:xfrm flipH="1">
            <a:off x="100669" y="1117471"/>
            <a:ext cx="2936144" cy="574053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9357443-2DFE-4D88-91E8-4307C24645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228"/>
          <a:stretch/>
        </p:blipFill>
        <p:spPr>
          <a:xfrm>
            <a:off x="-8386" y="0"/>
            <a:ext cx="18547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66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34000" decel="4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accel="38000" decel="46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00B75DA5-A95F-4E92-901A-53E3ED45D3F7}"/>
              </a:ext>
            </a:extLst>
          </p:cNvPr>
          <p:cNvGrpSpPr/>
          <p:nvPr/>
        </p:nvGrpSpPr>
        <p:grpSpPr>
          <a:xfrm>
            <a:off x="1929680" y="4834644"/>
            <a:ext cx="5515339" cy="761310"/>
            <a:chOff x="1864390" y="4386993"/>
            <a:chExt cx="5515339" cy="761310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0F8C42DB-94DD-4EA2-A34B-39D0BBF43687}"/>
                </a:ext>
              </a:extLst>
            </p:cNvPr>
            <p:cNvSpPr/>
            <p:nvPr/>
          </p:nvSpPr>
          <p:spPr>
            <a:xfrm>
              <a:off x="1864390" y="4386993"/>
              <a:ext cx="5515339" cy="761310"/>
            </a:xfrm>
            <a:prstGeom prst="roundRect">
              <a:avLst>
                <a:gd name="adj" fmla="val 50000"/>
              </a:avLst>
            </a:prstGeom>
            <a:solidFill>
              <a:srgbClr val="F9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F60DACF-60F8-4717-A48E-F83D890D7285}"/>
                </a:ext>
              </a:extLst>
            </p:cNvPr>
            <p:cNvSpPr/>
            <p:nvPr/>
          </p:nvSpPr>
          <p:spPr>
            <a:xfrm>
              <a:off x="3088109" y="4452857"/>
              <a:ext cx="429162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Each warrior is stamped with the </a:t>
              </a:r>
              <a:br>
                <a:rPr lang="en-GB" altLang="en-US" dirty="0"/>
              </a:br>
              <a:r>
                <a:rPr lang="en-GB" altLang="en-US" dirty="0"/>
                <a:t>name of the person who created it.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3F8F607-DFA2-44FA-B5B7-2125AC1E1D43}"/>
              </a:ext>
            </a:extLst>
          </p:cNvPr>
          <p:cNvGrpSpPr/>
          <p:nvPr/>
        </p:nvGrpSpPr>
        <p:grpSpPr>
          <a:xfrm>
            <a:off x="1861394" y="3332247"/>
            <a:ext cx="5515339" cy="1007757"/>
            <a:chOff x="1837961" y="3330120"/>
            <a:chExt cx="5515339" cy="1007757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791AC3C5-53A3-40E4-8AB2-51707DEE6FB0}"/>
                </a:ext>
              </a:extLst>
            </p:cNvPr>
            <p:cNvSpPr/>
            <p:nvPr/>
          </p:nvSpPr>
          <p:spPr>
            <a:xfrm>
              <a:off x="1837961" y="3330120"/>
              <a:ext cx="5515339" cy="1007757"/>
            </a:xfrm>
            <a:prstGeom prst="roundRect">
              <a:avLst>
                <a:gd name="adj" fmla="val 50000"/>
              </a:avLst>
            </a:prstGeom>
            <a:solidFill>
              <a:srgbClr val="F9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C648FAA-708D-469D-BE80-F90FF434AEF8}"/>
                </a:ext>
              </a:extLst>
            </p:cNvPr>
            <p:cNvSpPr/>
            <p:nvPr/>
          </p:nvSpPr>
          <p:spPr>
            <a:xfrm>
              <a:off x="3028424" y="3372231"/>
              <a:ext cx="408735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Patches of paint have been found on the warriors. It is believed that they were once painted in bright colours.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21C4C92-D58C-4FAD-823E-0DFD804A2619}"/>
              </a:ext>
            </a:extLst>
          </p:cNvPr>
          <p:cNvGrpSpPr/>
          <p:nvPr/>
        </p:nvGrpSpPr>
        <p:grpSpPr>
          <a:xfrm>
            <a:off x="1411814" y="2287749"/>
            <a:ext cx="5964919" cy="512667"/>
            <a:chOff x="1388381" y="3076353"/>
            <a:chExt cx="5964919" cy="512667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7BCBE476-23FC-4806-B775-09C1CC1347DF}"/>
                </a:ext>
              </a:extLst>
            </p:cNvPr>
            <p:cNvSpPr/>
            <p:nvPr/>
          </p:nvSpPr>
          <p:spPr>
            <a:xfrm>
              <a:off x="1388381" y="3076353"/>
              <a:ext cx="5964919" cy="512667"/>
            </a:xfrm>
            <a:prstGeom prst="roundRect">
              <a:avLst>
                <a:gd name="adj" fmla="val 50000"/>
              </a:avLst>
            </a:prstGeom>
            <a:solidFill>
              <a:srgbClr val="F9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FE45EC9B-9367-4D66-B070-142A43C383FD}"/>
                </a:ext>
              </a:extLst>
            </p:cNvPr>
            <p:cNvSpPr/>
            <p:nvPr/>
          </p:nvSpPr>
          <p:spPr>
            <a:xfrm>
              <a:off x="3036813" y="3148020"/>
              <a:ext cx="387317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Each warrior weighs around 300kg.</a:t>
              </a:r>
            </a:p>
          </p:txBody>
        </p:sp>
      </p:grp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DF276A9-15C6-41E3-A546-EE03D4ED4868}"/>
              </a:ext>
            </a:extLst>
          </p:cNvPr>
          <p:cNvSpPr/>
          <p:nvPr/>
        </p:nvSpPr>
        <p:spPr>
          <a:xfrm>
            <a:off x="-1048622" y="268448"/>
            <a:ext cx="7172586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BE6DEB3F-B756-49E5-90C1-8A9B3ECF2B7C}"/>
              </a:ext>
            </a:extLst>
          </p:cNvPr>
          <p:cNvSpPr txBox="1">
            <a:spLocks/>
          </p:cNvSpPr>
          <p:nvPr/>
        </p:nvSpPr>
        <p:spPr>
          <a:xfrm>
            <a:off x="146805" y="306559"/>
            <a:ext cx="6094603" cy="72073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Making of a Warrior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A0B06E-3C25-46CC-9703-B66691F2F8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71"/>
          <a:stretch/>
        </p:blipFill>
        <p:spPr>
          <a:xfrm flipH="1">
            <a:off x="100669" y="1117471"/>
            <a:ext cx="2936144" cy="574053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9357443-2DFE-4D88-91E8-4307C24645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228"/>
          <a:stretch/>
        </p:blipFill>
        <p:spPr>
          <a:xfrm>
            <a:off x="-8386" y="0"/>
            <a:ext cx="18547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11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0" decel="5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34000" decel="4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accel="38000" decel="46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ADCC7E1-85B8-4800-AEB9-010ED6A38E8B}"/>
              </a:ext>
            </a:extLst>
          </p:cNvPr>
          <p:cNvSpPr/>
          <p:nvPr/>
        </p:nvSpPr>
        <p:spPr>
          <a:xfrm>
            <a:off x="3598877" y="2205858"/>
            <a:ext cx="5545123" cy="2365695"/>
          </a:xfrm>
          <a:prstGeom prst="rect">
            <a:avLst/>
          </a:prstGeom>
          <a:solidFill>
            <a:srgbClr val="FDD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52E0DF2-BF72-425B-BB04-52CD62259B04}"/>
              </a:ext>
            </a:extLst>
          </p:cNvPr>
          <p:cNvSpPr/>
          <p:nvPr/>
        </p:nvSpPr>
        <p:spPr>
          <a:xfrm>
            <a:off x="-1048623" y="268448"/>
            <a:ext cx="5142451" cy="796954"/>
          </a:xfrm>
          <a:prstGeom prst="roundRect">
            <a:avLst>
              <a:gd name="adj" fmla="val 50000"/>
            </a:avLst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05DE912D-A287-4FBC-98C4-861343FB69E1}"/>
              </a:ext>
            </a:extLst>
          </p:cNvPr>
          <p:cNvSpPr txBox="1">
            <a:spLocks/>
          </p:cNvSpPr>
          <p:nvPr/>
        </p:nvSpPr>
        <p:spPr>
          <a:xfrm>
            <a:off x="146806" y="306559"/>
            <a:ext cx="3947022" cy="72073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Conservation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D48F5A8-6E12-43FA-AA91-48122FE5DCEA}"/>
              </a:ext>
            </a:extLst>
          </p:cNvPr>
          <p:cNvGrpSpPr/>
          <p:nvPr/>
        </p:nvGrpSpPr>
        <p:grpSpPr>
          <a:xfrm>
            <a:off x="755650" y="1929021"/>
            <a:ext cx="3288238" cy="3205220"/>
            <a:chOff x="725756" y="1634273"/>
            <a:chExt cx="3840202" cy="3743249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C98D2BF-F75D-4104-9C88-A1184F6FAEE0}"/>
                </a:ext>
              </a:extLst>
            </p:cNvPr>
            <p:cNvSpPr/>
            <p:nvPr/>
          </p:nvSpPr>
          <p:spPr>
            <a:xfrm rot="21238164">
              <a:off x="725756" y="1634273"/>
              <a:ext cx="3840202" cy="374324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FB75C6E-0A05-419F-900B-BC9284DAAA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20" r="12543"/>
            <a:stretch/>
          </p:blipFill>
          <p:spPr>
            <a:xfrm rot="21234079">
              <a:off x="822750" y="1745517"/>
              <a:ext cx="3623489" cy="3219267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7D9E0DED-28FB-461A-8C3C-79AC8A4499C0}"/>
              </a:ext>
            </a:extLst>
          </p:cNvPr>
          <p:cNvSpPr/>
          <p:nvPr/>
        </p:nvSpPr>
        <p:spPr>
          <a:xfrm>
            <a:off x="4307833" y="2511542"/>
            <a:ext cx="43999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In 1979, the Terracotta Army was opened to the public.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In 1987, it became a </a:t>
            </a:r>
            <a:r>
              <a:rPr lang="en-AU" altLang="en-US" dirty="0"/>
              <a:t>United Nations Educational, Scientific and Cultural Organisation (</a:t>
            </a:r>
            <a:r>
              <a:rPr lang="en-GB" altLang="en-US" dirty="0" err="1"/>
              <a:t>Unesco</a:t>
            </a:r>
            <a:r>
              <a:rPr lang="en-GB" altLang="en-US" dirty="0"/>
              <a:t>) World Heritage Site and it was given special protection.</a:t>
            </a:r>
          </a:p>
        </p:txBody>
      </p:sp>
    </p:spTree>
    <p:extLst>
      <p:ext uri="{BB962C8B-B14F-4D97-AF65-F5344CB8AC3E}">
        <p14:creationId xmlns:p14="http://schemas.microsoft.com/office/powerpoint/2010/main" val="1798774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5689</TotalTime>
  <Words>364</Words>
  <Application>Microsoft Office PowerPoint</Application>
  <PresentationFormat>On-screen Show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The First Emperor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Adam</dc:creator>
  <cp:lastModifiedBy>Naomi Adam</cp:lastModifiedBy>
  <cp:revision>20</cp:revision>
  <dcterms:created xsi:type="dcterms:W3CDTF">2020-02-21T12:02:17Z</dcterms:created>
  <dcterms:modified xsi:type="dcterms:W3CDTF">2020-02-28T10:32:02Z</dcterms:modified>
</cp:coreProperties>
</file>